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E15833-05D2-4570-9F09-66B1CC2B5027}">
  <a:tblStyle styleId="{18E15833-05D2-4570-9F09-66B1CC2B5027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6FA"/>
          </a:solidFill>
        </a:fill>
      </a:tcStyle>
    </a:wholeTbl>
    <a:band1H>
      <a:tcTxStyle/>
      <a:tcStyle>
        <a:tcBdr/>
        <a:fill>
          <a:solidFill>
            <a:srgbClr val="CCEDF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EDF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0"/>
  </p:normalViewPr>
  <p:slideViewPr>
    <p:cSldViewPr snapToGrid="0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be5fb165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Kevin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Shafai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6be5fb16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Noah</a:t>
            </a:r>
            <a:endParaRPr/>
          </a:p>
        </p:txBody>
      </p:sp>
      <p:sp>
        <p:nvSpPr>
          <p:cNvPr id="293" name="Google Shape;2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Kevin (also maybe Noah)</a:t>
            </a:r>
            <a:endParaRPr/>
          </a:p>
        </p:txBody>
      </p:sp>
      <p:sp>
        <p:nvSpPr>
          <p:cNvPr id="305" name="Google Shape;3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Kevin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API gateway as its main endpoint to the cloud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gateway will filter into Lambda, S3, Simple Notification service and the database to serve the app over REST API</a:t>
            </a:r>
            <a:endParaRPr/>
          </a:p>
        </p:txBody>
      </p:sp>
      <p:sp>
        <p:nvSpPr>
          <p:cNvPr id="317" name="Google Shape;3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be5fb1658_0_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be5fb1658_0_4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Kevin</a:t>
            </a:r>
            <a:endParaRPr/>
          </a:p>
        </p:txBody>
      </p:sp>
      <p:sp>
        <p:nvSpPr>
          <p:cNvPr id="330" name="Google Shape;330;g6be5fb1658_0_4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6be5fb1658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6be5fb1658_0_6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Henry</a:t>
            </a:r>
            <a:endParaRPr/>
          </a:p>
        </p:txBody>
      </p:sp>
      <p:sp>
        <p:nvSpPr>
          <p:cNvPr id="341" name="Google Shape;341;g6be5fb1658_0_6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Henry</a:t>
            </a:r>
            <a:endParaRPr/>
          </a:p>
        </p:txBody>
      </p:sp>
      <p:sp>
        <p:nvSpPr>
          <p:cNvPr id="347" name="Google Shape;347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Henry</a:t>
            </a:r>
            <a:endParaRPr/>
          </a:p>
        </p:txBody>
      </p:sp>
      <p:sp>
        <p:nvSpPr>
          <p:cNvPr id="353" name="Google Shape;35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Henry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Color coded (HSV)</a:t>
            </a:r>
            <a:endParaRPr/>
          </a:p>
        </p:txBody>
      </p:sp>
      <p:sp>
        <p:nvSpPr>
          <p:cNvPr id="365" name="Google Shape;3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Kevin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Notes: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Areas like public parks are safe during the day but become dangerous at night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Currently, CCTV systems exists but only provide a REACTIVE solution to the problem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too costly to light them fully, or to have active presence during all hours of the night.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police officer or security guard needs to be paid around the clock to either monitor the area, or the CCTV video - they could miss something occuring causing them to look back at video and waste more time.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Blue light systems require active participation by the victim, may not be possible</a:t>
            </a:r>
            <a:endParaRPr/>
          </a:p>
        </p:txBody>
      </p:sp>
      <p:sp>
        <p:nvSpPr>
          <p:cNvPr id="211" name="Google Shape;2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Michael</a:t>
            </a:r>
            <a:endParaRPr/>
          </a:p>
        </p:txBody>
      </p:sp>
      <p:sp>
        <p:nvSpPr>
          <p:cNvPr id="374" name="Google Shape;37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Michael</a:t>
            </a:r>
            <a:endParaRPr/>
          </a:p>
        </p:txBody>
      </p:sp>
      <p:sp>
        <p:nvSpPr>
          <p:cNvPr id="387" name="Google Shape;38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be5fb1658_0_10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Michael</a:t>
            </a:r>
            <a:endParaRPr/>
          </a:p>
        </p:txBody>
      </p:sp>
      <p:sp>
        <p:nvSpPr>
          <p:cNvPr id="395" name="Google Shape;395;g6be5fb1658_0_10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be5fb1658_0_8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be5fb1658_0_8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Michael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be5fb1658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be5fb1658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Michael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Kevin</a:t>
            </a:r>
            <a:endParaRPr/>
          </a:p>
        </p:txBody>
      </p:sp>
      <p:sp>
        <p:nvSpPr>
          <p:cNvPr id="421" name="Google Shape;4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Jacob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Does not need to be viewed 24/7 - run through action recognition neural net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alerts the police when a crime is detected - a passive solution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of it encompassed in a simple to use mobile application that the local law enforcement will have access to.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 will allow law enforcement to take action based on what the complex neural nets detect.</a:t>
            </a:r>
            <a:endParaRPr/>
          </a:p>
        </p:txBody>
      </p:sp>
      <p:sp>
        <p:nvSpPr>
          <p:cNvPr id="223" name="Google Shape;2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Jacob</a:t>
            </a:r>
            <a:endParaRPr/>
          </a:p>
        </p:txBody>
      </p:sp>
      <p:sp>
        <p:nvSpPr>
          <p:cNvPr id="229" name="Google Shape;2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John</a:t>
            </a:r>
            <a:endParaRPr/>
          </a:p>
        </p:txBody>
      </p:sp>
      <p:sp>
        <p:nvSpPr>
          <p:cNvPr id="247" name="Google Shape;2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John</a:t>
            </a:r>
            <a:endParaRPr/>
          </a:p>
        </p:txBody>
      </p:sp>
      <p:sp>
        <p:nvSpPr>
          <p:cNvPr id="259" name="Google Shape;25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John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Lux = lumens per square meter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Equivalent to ambient lighting with crescent moon</a:t>
            </a:r>
            <a:endParaRPr/>
          </a:p>
        </p:txBody>
      </p:sp>
      <p:sp>
        <p:nvSpPr>
          <p:cNvPr id="271" name="Google Shape;27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be5fb1658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be5fb1658_0_2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Speaker: John</a:t>
            </a:r>
            <a:endParaRPr/>
          </a:p>
        </p:txBody>
      </p:sp>
      <p:sp>
        <p:nvSpPr>
          <p:cNvPr id="279" name="Google Shape;279;g6be5fb1658_0_2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2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4242851"/>
            <a:ext cx="8968084" cy="275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716" y="4243845"/>
            <a:ext cx="3077108" cy="2769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255346" y="2750337"/>
            <a:ext cx="1171888" cy="13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1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1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1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>
            <a:spLocks noGrp="1"/>
          </p:cNvSpPr>
          <p:nvPr>
            <p:ph type="pic" idx="2"/>
          </p:nvPr>
        </p:nvSpPr>
        <p:spPr>
          <a:xfrm>
            <a:off x="680322" y="609597"/>
            <a:ext cx="9613859" cy="3589575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body" idx="1"/>
          </p:nvPr>
        </p:nvSpPr>
        <p:spPr>
          <a:xfrm>
            <a:off x="680319" y="5169583"/>
            <a:ext cx="9613862" cy="6229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ldNum" idx="12"/>
          </p:nvPr>
        </p:nvSpPr>
        <p:spPr>
          <a:xfrm>
            <a:off x="10729455" y="4711309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2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2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2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2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12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10729455" y="471161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3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3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body" idx="1"/>
          </p:nvPr>
        </p:nvSpPr>
        <p:spPr>
          <a:xfrm>
            <a:off x="1402288" y="3653379"/>
            <a:ext cx="815657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body" idx="2"/>
          </p:nvPr>
        </p:nvSpPr>
        <p:spPr>
          <a:xfrm>
            <a:off x="680322" y="4711615"/>
            <a:ext cx="9613859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ldNum" idx="12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3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lang="en-US" sz="7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“</a:t>
            </a:r>
            <a:endParaRPr/>
          </a:p>
        </p:txBody>
      </p:sp>
      <p:sp>
        <p:nvSpPr>
          <p:cNvPr id="136" name="Google Shape;136;p13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Trebuchet MS"/>
              <a:buNone/>
            </a:pPr>
            <a:r>
              <a:rPr lang="en-US" sz="7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4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5928628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4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5929622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4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680320" y="5300149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14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4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4"/>
          <p:cNvSpPr txBox="1">
            <a:spLocks noGrp="1"/>
          </p:cNvSpPr>
          <p:nvPr>
            <p:ph type="sldNum" idx="12"/>
          </p:nvPr>
        </p:nvSpPr>
        <p:spPr>
          <a:xfrm>
            <a:off x="10729455" y="470992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5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5"/>
          <p:cNvSpPr txBox="1"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5"/>
          <p:cNvSpPr txBox="1"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2"/>
          </p:nvPr>
        </p:nvSpPr>
        <p:spPr>
          <a:xfrm>
            <a:off x="680322" y="3022673"/>
            <a:ext cx="3049702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body" idx="3"/>
          </p:nvPr>
        </p:nvSpPr>
        <p:spPr>
          <a:xfrm>
            <a:off x="3956025" y="233687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4"/>
          </p:nvPr>
        </p:nvSpPr>
        <p:spPr>
          <a:xfrm>
            <a:off x="3945470" y="3022673"/>
            <a:ext cx="3063240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body" idx="5"/>
          </p:nvPr>
        </p:nvSpPr>
        <p:spPr>
          <a:xfrm>
            <a:off x="7224156" y="2336873"/>
            <a:ext cx="30700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body" idx="6"/>
          </p:nvPr>
        </p:nvSpPr>
        <p:spPr>
          <a:xfrm>
            <a:off x="7224156" y="3022673"/>
            <a:ext cx="3070025" cy="2913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5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6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6"/>
          <p:cNvSpPr txBox="1"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9" name="Google Shape;169;p16"/>
          <p:cNvSpPr>
            <a:spLocks noGrp="1"/>
          </p:cNvSpPr>
          <p:nvPr>
            <p:ph type="pic" idx="2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body" idx="3"/>
          </p:nvPr>
        </p:nvSpPr>
        <p:spPr>
          <a:xfrm>
            <a:off x="680318" y="4873765"/>
            <a:ext cx="3049705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body" idx="4"/>
          </p:nvPr>
        </p:nvSpPr>
        <p:spPr>
          <a:xfrm>
            <a:off x="3945471" y="4297503"/>
            <a:ext cx="3063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2" name="Google Shape;172;p16"/>
          <p:cNvSpPr>
            <a:spLocks noGrp="1"/>
          </p:cNvSpPr>
          <p:nvPr>
            <p:ph type="pic" idx="5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body" idx="6"/>
          </p:nvPr>
        </p:nvSpPr>
        <p:spPr>
          <a:xfrm>
            <a:off x="3944117" y="4873764"/>
            <a:ext cx="3067297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body" idx="7"/>
          </p:nvPr>
        </p:nvSpPr>
        <p:spPr>
          <a:xfrm>
            <a:off x="7230678" y="4297503"/>
            <a:ext cx="306350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75" name="Google Shape;175;p16"/>
          <p:cNvSpPr>
            <a:spLocks noGrp="1"/>
          </p:cNvSpPr>
          <p:nvPr>
            <p:ph type="pic" idx="8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9"/>
          </p:nvPr>
        </p:nvSpPr>
        <p:spPr>
          <a:xfrm>
            <a:off x="7230553" y="4873762"/>
            <a:ext cx="3067563" cy="1062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6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6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17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7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7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7"/>
          <p:cNvSpPr txBox="1">
            <a:spLocks noGrp="1"/>
          </p:cNvSpPr>
          <p:nvPr>
            <p:ph type="body" idx="1"/>
          </p:nvPr>
        </p:nvSpPr>
        <p:spPr>
          <a:xfrm rot="5400000">
            <a:off x="3687593" y="-670399"/>
            <a:ext cx="3599316" cy="9613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7" name="Google Shape;187;p17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17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8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 rot="5400000">
            <a:off x="8489252" y="2249576"/>
            <a:ext cx="4353760" cy="1073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 rot="5400000">
            <a:off x="2452029" y="-1162110"/>
            <a:ext cx="5326589" cy="8870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dt" idx="10"/>
          </p:nvPr>
        </p:nvSpPr>
        <p:spPr>
          <a:xfrm>
            <a:off x="6807126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12680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ldNum" idx="12"/>
          </p:nvPr>
        </p:nvSpPr>
        <p:spPr>
          <a:xfrm>
            <a:off x="10097550" y="5398633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lvl="1" indent="0" algn="ctr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lvl="2" indent="0" algn="ctr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lvl="3" indent="0" algn="ctr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lvl="4" indent="0" algn="ctr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lvl="5" indent="0" algn="ctr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lvl="6" indent="0" algn="ctr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lvl="7" indent="0" algn="ctr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lvl="8" indent="0" algn="ctr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rtl="0">
              <a:spcBef>
                <a:spcPts val="10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55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429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rtl="0"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175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5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4086907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4" y="4087901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4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ldNum" idx="12"/>
          </p:nvPr>
        </p:nvSpPr>
        <p:spPr>
          <a:xfrm>
            <a:off x="10729455" y="2869895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680320" y="2336873"/>
            <a:ext cx="46983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5594123" y="2336873"/>
            <a:ext cx="4700058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2"/>
          </p:nvPr>
        </p:nvSpPr>
        <p:spPr>
          <a:xfrm>
            <a:off x="680322" y="3030008"/>
            <a:ext cx="4698355" cy="290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3"/>
          </p:nvPr>
        </p:nvSpPr>
        <p:spPr>
          <a:xfrm>
            <a:off x="5820154" y="2336873"/>
            <a:ext cx="4474028" cy="69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body" idx="4"/>
          </p:nvPr>
        </p:nvSpPr>
        <p:spPr>
          <a:xfrm>
            <a:off x="5594123" y="3030008"/>
            <a:ext cx="4700059" cy="2906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8" descr="HD-ShadowShor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8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9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9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1"/>
          </p:nvPr>
        </p:nvSpPr>
        <p:spPr>
          <a:xfrm>
            <a:off x="4685846" y="2336873"/>
            <a:ext cx="5608336" cy="3599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2"/>
          </p:nvPr>
        </p:nvSpPr>
        <p:spPr>
          <a:xfrm>
            <a:off x="680322" y="2336872"/>
            <a:ext cx="3790078" cy="3599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0" descr="HD-ShadowLong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970240"/>
            <a:ext cx="10437812" cy="321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0" descr="HD-ShadowSho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85826" y="1971234"/>
            <a:ext cx="1602997" cy="14427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0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0"/>
          <p:cNvSpPr>
            <a:spLocks noGrp="1"/>
          </p:cNvSpPr>
          <p:nvPr>
            <p:ph type="pic" idx="2"/>
          </p:nvPr>
        </p:nvSpPr>
        <p:spPr>
          <a:xfrm>
            <a:off x="4868333" y="2336874"/>
            <a:ext cx="5425849" cy="359931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body" idx="1"/>
          </p:nvPr>
        </p:nvSpPr>
        <p:spPr>
          <a:xfrm>
            <a:off x="680323" y="2336873"/>
            <a:ext cx="3876256" cy="3599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0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 descr="hashOverlay-FullResolve.png"/>
          <p:cNvPicPr preferRelativeResize="0"/>
          <p:nvPr/>
        </p:nvPicPr>
        <p:blipFill rotWithShape="1">
          <a:blip r:embed="rId20">
            <a:alphaModFix amt="1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0" marR="0" lvl="1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0" marR="0" lvl="2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0" marR="0" lvl="3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0" marR="0" lvl="4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0" marR="0" lvl="5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0" marR="0" lvl="6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0" marR="0" lvl="7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0" marR="0" lvl="8" indent="0" algn="l" rtl="0">
              <a:spcBef>
                <a:spcPts val="0"/>
              </a:spcBef>
              <a:buNone/>
              <a:defRPr sz="36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gif"/><Relationship Id="rId5" Type="http://schemas.openxmlformats.org/officeDocument/2006/relationships/image" Target="../media/image29.gif"/><Relationship Id="rId4" Type="http://schemas.openxmlformats.org/officeDocument/2006/relationships/image" Target="../media/image2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gif"/><Relationship Id="rId5" Type="http://schemas.openxmlformats.org/officeDocument/2006/relationships/image" Target="../media/image32.gif"/><Relationship Id="rId4" Type="http://schemas.openxmlformats.org/officeDocument/2006/relationships/image" Target="../media/image31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ctrTitle"/>
          </p:nvPr>
        </p:nvSpPr>
        <p:spPr>
          <a:xfrm>
            <a:off x="680322" y="2733709"/>
            <a:ext cx="8144100" cy="13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rebuchet MS"/>
              <a:buNone/>
            </a:pPr>
            <a:r>
              <a:rPr lang="en-US"/>
              <a:t>LENS</a:t>
            </a:r>
            <a:endParaRPr/>
          </a:p>
        </p:txBody>
      </p:sp>
      <p:pic>
        <p:nvPicPr>
          <p:cNvPr id="207" name="Google Shape;207;p20"/>
          <p:cNvPicPr preferRelativeResize="0"/>
          <p:nvPr/>
        </p:nvPicPr>
        <p:blipFill rotWithShape="1">
          <a:blip r:embed="rId3">
            <a:alphaModFix/>
          </a:blip>
          <a:srcRect r="7132"/>
          <a:stretch/>
        </p:blipFill>
        <p:spPr>
          <a:xfrm>
            <a:off x="-3855337" y="0"/>
            <a:ext cx="199026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0"/>
          <p:cNvSpPr txBox="1">
            <a:spLocks noGrp="1"/>
          </p:cNvSpPr>
          <p:nvPr>
            <p:ph type="subTitle" idx="1"/>
          </p:nvPr>
        </p:nvSpPr>
        <p:spPr>
          <a:xfrm>
            <a:off x="580423" y="4528100"/>
            <a:ext cx="111282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2800"/>
              <a:t>Low-light Environment Neural Surveillance</a:t>
            </a:r>
            <a:endParaRPr sz="28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1800"/>
              <a:t>Henry Gridley, Kevin Hines, Noah Lichtenstein, John Nguyen, Michael Potter, Jacob Walsh</a:t>
            </a:r>
            <a:endParaRPr sz="180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n-US" sz="1800"/>
              <a:t>Advisor: Professor Bahram Shafai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9"/>
          <p:cNvSpPr txBox="1"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Cloud Architecture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/>
          <p:nvPr/>
        </p:nvSpPr>
        <p:spPr>
          <a:xfrm>
            <a:off x="0" y="-1"/>
            <a:ext cx="12188825" cy="6858001"/>
          </a:xfrm>
          <a:prstGeom prst="rect">
            <a:avLst/>
          </a:prstGeom>
          <a:gradFill>
            <a:gsLst>
              <a:gs pos="0">
                <a:srgbClr val="2CEAE0"/>
              </a:gs>
              <a:gs pos="50000">
                <a:srgbClr val="1FAAC6"/>
              </a:gs>
              <a:gs pos="100000">
                <a:srgbClr val="0A2161"/>
              </a:gs>
            </a:gsLst>
            <a:lin ang="2520000" scaled="0"/>
          </a:gradFill>
          <a:ln w="12700" cap="flat" cmpd="sng">
            <a:solidFill>
              <a:srgbClr val="2995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317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/>
          <p:nvPr/>
        </p:nvSpPr>
        <p:spPr>
          <a:xfrm>
            <a:off x="7555992" y="0"/>
            <a:ext cx="463600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2" y="609600"/>
            <a:ext cx="7876030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0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Device to Cloud</a:t>
            </a:r>
            <a:endParaRPr/>
          </a:p>
        </p:txBody>
      </p:sp>
      <p:pic>
        <p:nvPicPr>
          <p:cNvPr id="300" name="Google Shape;30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" y="1970240"/>
            <a:ext cx="7967048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642321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Model passes positive crime predictions to a local parsing and processing layer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Processing layer communicates crimes to cloud databases, and transmits requested videos to online storage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Law Enforcement view recent crime detections in police portal application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Citizens can opt-in to receive notifications when police determine a crime credible and dangerous</a:t>
            </a:r>
            <a:endParaRPr/>
          </a:p>
        </p:txBody>
      </p:sp>
      <p:pic>
        <p:nvPicPr>
          <p:cNvPr id="302" name="Google Shape;302;p30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27839" y="640080"/>
            <a:ext cx="3276981" cy="5577840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/>
          <p:nvPr/>
        </p:nvSpPr>
        <p:spPr>
          <a:xfrm>
            <a:off x="0" y="-1"/>
            <a:ext cx="12188825" cy="6858001"/>
          </a:xfrm>
          <a:prstGeom prst="rect">
            <a:avLst/>
          </a:prstGeom>
          <a:gradFill>
            <a:gsLst>
              <a:gs pos="0">
                <a:srgbClr val="2CEAE0"/>
              </a:gs>
              <a:gs pos="50000">
                <a:srgbClr val="1FAAC6"/>
              </a:gs>
              <a:gs pos="100000">
                <a:srgbClr val="0A2161"/>
              </a:gs>
            </a:gsLst>
            <a:lin ang="2520000" scaled="0"/>
          </a:gradFill>
          <a:ln w="12700" cap="flat" cmpd="sng">
            <a:solidFill>
              <a:srgbClr val="2995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317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1"/>
          <p:cNvSpPr/>
          <p:nvPr/>
        </p:nvSpPr>
        <p:spPr>
          <a:xfrm>
            <a:off x="4639056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0" name="Google Shape;310;p31"/>
          <p:cNvSpPr/>
          <p:nvPr/>
        </p:nvSpPr>
        <p:spPr>
          <a:xfrm>
            <a:off x="2" y="609600"/>
            <a:ext cx="4959094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1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rebuchet MS"/>
              <a:buNone/>
            </a:pPr>
            <a:r>
              <a:rPr lang="en-US" sz="3200"/>
              <a:t>Amazon Web Services</a:t>
            </a:r>
            <a:endParaRPr/>
          </a:p>
        </p:txBody>
      </p:sp>
      <p:pic>
        <p:nvPicPr>
          <p:cNvPr id="312" name="Google Shape;312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" y="1970241"/>
            <a:ext cx="4956048" cy="199787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1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3656289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Camera connects via MQTT to the IoT core which handles security, and communicates information to DynamoDB and S3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Apps connect via API Gateway, which provides access to the database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Law enforcement portal triggers SNS to send text message</a:t>
            </a:r>
            <a:endParaRPr/>
          </a:p>
        </p:txBody>
      </p:sp>
      <p:pic>
        <p:nvPicPr>
          <p:cNvPr id="314" name="Google Shape;314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6090" y="897699"/>
            <a:ext cx="6269479" cy="5062602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/>
          <p:nvPr/>
        </p:nvSpPr>
        <p:spPr>
          <a:xfrm>
            <a:off x="0" y="-1"/>
            <a:ext cx="12188825" cy="6858001"/>
          </a:xfrm>
          <a:prstGeom prst="rect">
            <a:avLst/>
          </a:prstGeom>
          <a:gradFill>
            <a:gsLst>
              <a:gs pos="0">
                <a:srgbClr val="2CEAE0"/>
              </a:gs>
              <a:gs pos="50000">
                <a:srgbClr val="1FAAC6"/>
              </a:gs>
              <a:gs pos="100000">
                <a:srgbClr val="0A2161"/>
              </a:gs>
            </a:gsLst>
            <a:lin ang="2520000" scaled="0"/>
          </a:gradFill>
          <a:ln w="12700" cap="flat" cmpd="sng">
            <a:solidFill>
              <a:srgbClr val="2995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0" name="Google Shape;320;p3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317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2"/>
          <p:cNvSpPr/>
          <p:nvPr/>
        </p:nvSpPr>
        <p:spPr>
          <a:xfrm>
            <a:off x="4639056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p32"/>
          <p:cNvSpPr/>
          <p:nvPr/>
        </p:nvSpPr>
        <p:spPr>
          <a:xfrm>
            <a:off x="2" y="609600"/>
            <a:ext cx="4959094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2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User Interface</a:t>
            </a:r>
            <a:endParaRPr/>
          </a:p>
        </p:txBody>
      </p:sp>
      <p:pic>
        <p:nvPicPr>
          <p:cNvPr id="324" name="Google Shape;32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" y="1970241"/>
            <a:ext cx="4956048" cy="19978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2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3656289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Cross Platform Mobile App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React Native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Integrated with AWS backend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Separate law enforcement and civilian apps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Text notifications</a:t>
            </a:r>
            <a:endParaRPr/>
          </a:p>
        </p:txBody>
      </p:sp>
      <p:pic>
        <p:nvPicPr>
          <p:cNvPr id="326" name="Google Shape;326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76090" y="1798936"/>
            <a:ext cx="6269479" cy="3260128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">
            <a:hlinkClick r:id="" action="ppaction://media"/>
            <a:extLst>
              <a:ext uri="{FF2B5EF4-FFF2-40B4-BE49-F238E27FC236}">
                <a16:creationId xmlns:a16="http://schemas.microsoft.com/office/drawing/2014/main" id="{D3CE7511-2629-48FA-BDE1-C9A743845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5814" y="130397"/>
            <a:ext cx="3060371" cy="65972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 txBox="1"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Computer Vision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5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Collection </a:t>
            </a:r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 rotWithShape="1">
          <a:blip r:embed="rId3">
            <a:alphaModFix/>
          </a:blip>
          <a:srcRect t="12423" b="34506"/>
          <a:stretch/>
        </p:blipFill>
        <p:spPr>
          <a:xfrm>
            <a:off x="3614600" y="2053175"/>
            <a:ext cx="4962800" cy="465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Network Architecture</a:t>
            </a:r>
            <a:endParaRPr/>
          </a:p>
        </p:txBody>
      </p:sp>
      <p:pic>
        <p:nvPicPr>
          <p:cNvPr id="350" name="Google Shape;35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46664" y="2186419"/>
            <a:ext cx="9098671" cy="4477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37"/>
          <p:cNvGrpSpPr/>
          <p:nvPr/>
        </p:nvGrpSpPr>
        <p:grpSpPr>
          <a:xfrm>
            <a:off x="-3176" y="0"/>
            <a:ext cx="12192001" cy="6858001"/>
            <a:chOff x="-3176" y="0"/>
            <a:chExt cx="12192001" cy="6858001"/>
          </a:xfrm>
        </p:grpSpPr>
        <p:sp>
          <p:nvSpPr>
            <p:cNvPr id="356" name="Google Shape;356;p37"/>
            <p:cNvSpPr/>
            <p:nvPr/>
          </p:nvSpPr>
          <p:spPr>
            <a:xfrm>
              <a:off x="0" y="0"/>
              <a:ext cx="12188825" cy="6858001"/>
            </a:xfrm>
            <a:prstGeom prst="rect">
              <a:avLst/>
            </a:prstGeom>
            <a:gradFill>
              <a:gsLst>
                <a:gs pos="0">
                  <a:srgbClr val="2CEAE0"/>
                </a:gs>
                <a:gs pos="50000">
                  <a:srgbClr val="1FAAC6"/>
                </a:gs>
                <a:gs pos="100000">
                  <a:srgbClr val="0A2161"/>
                </a:gs>
              </a:gsLst>
              <a:lin ang="252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57" name="Google Shape;357;p37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-3176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8" name="Google Shape;358;p37"/>
          <p:cNvPicPr preferRelativeResize="0"/>
          <p:nvPr/>
        </p:nvPicPr>
        <p:blipFill rotWithShape="1">
          <a:blip r:embed="rId4">
            <a:alphaModFix/>
          </a:blip>
          <a:srcRect l="31621" t="1384" r="12209" b="1295"/>
          <a:stretch/>
        </p:blipFill>
        <p:spPr>
          <a:xfrm>
            <a:off x="7547810" y="0"/>
            <a:ext cx="46410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7"/>
          <p:cNvSpPr/>
          <p:nvPr/>
        </p:nvSpPr>
        <p:spPr>
          <a:xfrm>
            <a:off x="2" y="609600"/>
            <a:ext cx="796704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Optical Flow</a:t>
            </a:r>
            <a:endParaRPr/>
          </a:p>
        </p:txBody>
      </p:sp>
      <p:pic>
        <p:nvPicPr>
          <p:cNvPr id="361" name="Google Shape;361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" y="1970240"/>
            <a:ext cx="7967048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642321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Technique for recovering motion from images and video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Required for proper action understanding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Actions cannot exist at a single instance in time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Allows understanding of movement over time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Optical Flow</a:t>
            </a:r>
            <a:endParaRPr/>
          </a:p>
        </p:txBody>
      </p:sp>
      <p:pic>
        <p:nvPicPr>
          <p:cNvPr id="368" name="Google Shape;36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528" y="2361257"/>
            <a:ext cx="5437124" cy="3520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7717" y="2359043"/>
            <a:ext cx="5550299" cy="3522858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8"/>
          <p:cNvSpPr txBox="1"/>
          <p:nvPr/>
        </p:nvSpPr>
        <p:spPr>
          <a:xfrm>
            <a:off x="1334770" y="6039660"/>
            <a:ext cx="35966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High Accuracy, Low Framerate</a:t>
            </a:r>
            <a:endParaRPr/>
          </a:p>
        </p:txBody>
      </p:sp>
      <p:sp>
        <p:nvSpPr>
          <p:cNvPr id="371" name="Google Shape;371;p38"/>
          <p:cNvSpPr txBox="1"/>
          <p:nvPr/>
        </p:nvSpPr>
        <p:spPr>
          <a:xfrm>
            <a:off x="6984546" y="6037446"/>
            <a:ext cx="35966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Low Accuracy, High Framerate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1"/>
          <p:cNvGrpSpPr/>
          <p:nvPr/>
        </p:nvGrpSpPr>
        <p:grpSpPr>
          <a:xfrm>
            <a:off x="-3176" y="0"/>
            <a:ext cx="12192001" cy="6858001"/>
            <a:chOff x="-3176" y="0"/>
            <a:chExt cx="12192001" cy="6858001"/>
          </a:xfrm>
        </p:grpSpPr>
        <p:sp>
          <p:nvSpPr>
            <p:cNvPr id="214" name="Google Shape;214;p21"/>
            <p:cNvSpPr/>
            <p:nvPr/>
          </p:nvSpPr>
          <p:spPr>
            <a:xfrm>
              <a:off x="0" y="0"/>
              <a:ext cx="12188825" cy="6858001"/>
            </a:xfrm>
            <a:prstGeom prst="rect">
              <a:avLst/>
            </a:prstGeom>
            <a:gradFill>
              <a:gsLst>
                <a:gs pos="0">
                  <a:srgbClr val="2CEAE0"/>
                </a:gs>
                <a:gs pos="50000">
                  <a:srgbClr val="1FAAC6"/>
                </a:gs>
                <a:gs pos="100000">
                  <a:srgbClr val="0A2161"/>
                </a:gs>
              </a:gsLst>
              <a:lin ang="252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5" name="Google Shape;215;p21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-3176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6" name="Google Shape;216;p21" descr="A sign on the side of a roa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255" r="4493" b="1"/>
          <a:stretch/>
        </p:blipFill>
        <p:spPr>
          <a:xfrm>
            <a:off x="7547810" y="10"/>
            <a:ext cx="4641013" cy="685631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/>
          <p:nvPr/>
        </p:nvSpPr>
        <p:spPr>
          <a:xfrm>
            <a:off x="2" y="609600"/>
            <a:ext cx="7967048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1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Problem</a:t>
            </a:r>
            <a:endParaRPr/>
          </a:p>
        </p:txBody>
      </p:sp>
      <p:pic>
        <p:nvPicPr>
          <p:cNvPr id="219" name="Google Shape;219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" y="1970240"/>
            <a:ext cx="7967048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642321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Strong correlation between criminal activity and dimly lit public spaces 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Need for intelligent devices to augment police efforts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Reduce need for active police presence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Areas like parks, industrial complexes, private green spaces, etc. pose a problem for traditional surveillance mechanisms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CCTV only reactively identifies criminals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Blue light systems require active use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39"/>
          <p:cNvGrpSpPr/>
          <p:nvPr/>
        </p:nvGrpSpPr>
        <p:grpSpPr>
          <a:xfrm>
            <a:off x="-3176" y="0"/>
            <a:ext cx="12192001" cy="6858001"/>
            <a:chOff x="-3176" y="0"/>
            <a:chExt cx="12192001" cy="6858001"/>
          </a:xfrm>
        </p:grpSpPr>
        <p:sp>
          <p:nvSpPr>
            <p:cNvPr id="377" name="Google Shape;377;p39"/>
            <p:cNvSpPr/>
            <p:nvPr/>
          </p:nvSpPr>
          <p:spPr>
            <a:xfrm>
              <a:off x="0" y="0"/>
              <a:ext cx="12188825" cy="6858001"/>
            </a:xfrm>
            <a:prstGeom prst="rect">
              <a:avLst/>
            </a:prstGeom>
            <a:gradFill>
              <a:gsLst>
                <a:gs pos="0">
                  <a:srgbClr val="2CEAE0"/>
                </a:gs>
                <a:gs pos="50000">
                  <a:srgbClr val="1FAAC6"/>
                </a:gs>
                <a:gs pos="100000">
                  <a:srgbClr val="0A2161"/>
                </a:gs>
              </a:gsLst>
              <a:lin ang="252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78" name="Google Shape;378;p39"/>
            <p:cNvPicPr preferRelativeResize="0"/>
            <p:nvPr/>
          </p:nvPicPr>
          <p:blipFill rotWithShape="1">
            <a:blip r:embed="rId3">
              <a:alphaModFix amt="10000"/>
            </a:blip>
            <a:srcRect/>
            <a:stretch/>
          </p:blipFill>
          <p:spPr>
            <a:xfrm>
              <a:off x="-3176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9" name="Google Shape;379;p39"/>
          <p:cNvSpPr/>
          <p:nvPr/>
        </p:nvSpPr>
        <p:spPr>
          <a:xfrm>
            <a:off x="2" y="609600"/>
            <a:ext cx="6499753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5632247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Training</a:t>
            </a:r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" y="1970240"/>
            <a:ext cx="6492240" cy="26171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9"/>
          <p:cNvSpPr txBox="1">
            <a:spLocks noGrp="1"/>
          </p:cNvSpPr>
          <p:nvPr>
            <p:ph type="body" idx="1"/>
          </p:nvPr>
        </p:nvSpPr>
        <p:spPr>
          <a:xfrm>
            <a:off x="680322" y="2336873"/>
            <a:ext cx="5632246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Two-stream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Pretrained on ImageNet + UCF101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Fine-tuned on custom dataset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Results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Spatial: 71% accuracy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Temporal: 87% accuracy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Support Vector Machine (SVM)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Aggregate predictions from spatial </a:t>
            </a:r>
            <a:r>
              <a:rPr lang="en-US" sz="2000"/>
              <a:t>and temporal predictions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Extremely long train time</a:t>
            </a:r>
            <a:endParaRPr/>
          </a:p>
        </p:txBody>
      </p:sp>
      <p:pic>
        <p:nvPicPr>
          <p:cNvPr id="383" name="Google Shape;383;p39" descr="A close up of a map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2370" r="4" b="27388"/>
          <a:stretch/>
        </p:blipFill>
        <p:spPr>
          <a:xfrm>
            <a:off x="6984387" y="577186"/>
            <a:ext cx="4719805" cy="2743530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</p:pic>
      <p:pic>
        <p:nvPicPr>
          <p:cNvPr id="384" name="Google Shape;384;p39" descr="A close up of a map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 r="4" b="29114"/>
          <a:stretch/>
        </p:blipFill>
        <p:spPr>
          <a:xfrm>
            <a:off x="6984386" y="3632401"/>
            <a:ext cx="4719805" cy="2743530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0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390" name="Google Shape;39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045" y="2690460"/>
            <a:ext cx="3588355" cy="304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2475" y="2690460"/>
            <a:ext cx="3627196" cy="304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0"/>
          <p:cNvPicPr preferRelativeResize="0"/>
          <p:nvPr/>
        </p:nvPicPr>
        <p:blipFill rotWithShape="1">
          <a:blip r:embed="rId5">
            <a:alphaModFix/>
          </a:blip>
          <a:srcRect b="7401"/>
          <a:stretch/>
        </p:blipFill>
        <p:spPr>
          <a:xfrm>
            <a:off x="8044747" y="2690460"/>
            <a:ext cx="3668208" cy="3047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1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398" name="Google Shape;3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337" y="2142250"/>
            <a:ext cx="6752038" cy="450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2"/>
          <p:cNvSpPr txBox="1"/>
          <p:nvPr/>
        </p:nvSpPr>
        <p:spPr>
          <a:xfrm rot="-5400000">
            <a:off x="-2354350" y="2857950"/>
            <a:ext cx="64521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Light Environment</a:t>
            </a:r>
            <a:endParaRPr sz="6000">
              <a:solidFill>
                <a:srgbClr val="FFFFFF"/>
              </a:solidFill>
            </a:endParaRPr>
          </a:p>
        </p:txBody>
      </p:sp>
      <p:pic>
        <p:nvPicPr>
          <p:cNvPr id="404" name="Google Shape;4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846" y="13"/>
            <a:ext cx="5198582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418" y="23"/>
            <a:ext cx="5198582" cy="3428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4838" y="3428988"/>
            <a:ext cx="5198582" cy="342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3425" y="3429000"/>
            <a:ext cx="5198575" cy="3428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/>
        </p:nvSpPr>
        <p:spPr>
          <a:xfrm rot="5400000">
            <a:off x="8026425" y="2857950"/>
            <a:ext cx="6368100" cy="11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</a:rPr>
              <a:t>Dark Environment</a:t>
            </a:r>
            <a:endParaRPr sz="6000">
              <a:solidFill>
                <a:srgbClr val="FFFFFF"/>
              </a:solidFill>
            </a:endParaRPr>
          </a:p>
        </p:txBody>
      </p:sp>
      <p:sp>
        <p:nvSpPr>
          <p:cNvPr id="413" name="Google Shape;413;p43"/>
          <p:cNvSpPr txBox="1"/>
          <p:nvPr/>
        </p:nvSpPr>
        <p:spPr>
          <a:xfrm>
            <a:off x="1557265" y="0"/>
            <a:ext cx="4437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U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414" name="Google Shape;414;p43"/>
          <p:cNvSpPr txBox="1"/>
          <p:nvPr/>
        </p:nvSpPr>
        <p:spPr>
          <a:xfrm>
            <a:off x="3209235" y="0"/>
            <a:ext cx="443700" cy="5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</a:rPr>
              <a:t>V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415" name="Google Shape;41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5189238" cy="345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59500"/>
            <a:ext cx="5171652" cy="343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2788" y="3459500"/>
            <a:ext cx="5154499" cy="343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653" y="0"/>
            <a:ext cx="5125596" cy="3459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4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Cost Benefit Analysis</a:t>
            </a:r>
            <a:endParaRPr/>
          </a:p>
        </p:txBody>
      </p:sp>
      <p:graphicFrame>
        <p:nvGraphicFramePr>
          <p:cNvPr id="424" name="Google Shape;424;p44"/>
          <p:cNvGraphicFramePr/>
          <p:nvPr/>
        </p:nvGraphicFramePr>
        <p:xfrm>
          <a:off x="551545" y="3429000"/>
          <a:ext cx="11088900" cy="2138625"/>
        </p:xfrm>
        <a:graphic>
          <a:graphicData uri="http://schemas.openxmlformats.org/drawingml/2006/table">
            <a:tbl>
              <a:tblPr firstRow="1" bandRow="1">
                <a:noFill/>
                <a:tableStyleId>{18E15833-05D2-4570-9F09-66B1CC2B5027}</a:tableStyleId>
              </a:tblPr>
              <a:tblGrid>
                <a:gridCol w="369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/>
                        <a:t>Criteria</a:t>
                      </a:r>
                      <a:endParaRPr/>
                    </a:p>
                  </a:txBody>
                  <a:tcPr marL="105475" marR="105475" marT="52725" marB="52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Traditional Security</a:t>
                      </a:r>
                      <a:endParaRPr/>
                    </a:p>
                  </a:txBody>
                  <a:tcPr marL="105475" marR="105475" marT="52725" marB="52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LENS</a:t>
                      </a:r>
                      <a:endParaRPr/>
                    </a:p>
                  </a:txBody>
                  <a:tcPr marL="105475" marR="105475" marT="52725" marB="52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Initial Cost</a:t>
                      </a:r>
                      <a:endParaRPr/>
                    </a:p>
                  </a:txBody>
                  <a:tcPr marL="105475" marR="105475" marT="52725" marB="52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$0</a:t>
                      </a:r>
                      <a:endParaRPr/>
                    </a:p>
                  </a:txBody>
                  <a:tcPr marL="105475" marR="105475" marT="52725" marB="52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$370 (per camera)</a:t>
                      </a:r>
                      <a:endParaRPr/>
                    </a:p>
                  </a:txBody>
                  <a:tcPr marL="105475" marR="105475" marT="52725" marB="52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Monthly Cost</a:t>
                      </a:r>
                      <a:endParaRPr/>
                    </a:p>
                  </a:txBody>
                  <a:tcPr marL="105475" marR="105475" marT="52725" marB="52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$8,300 ($12/hour)</a:t>
                      </a:r>
                      <a:endParaRPr/>
                    </a:p>
                  </a:txBody>
                  <a:tcPr marL="105475" marR="105475" marT="52725" marB="52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$1 (per camera)</a:t>
                      </a:r>
                      <a:endParaRPr/>
                    </a:p>
                  </a:txBody>
                  <a:tcPr marL="105475" marR="105475" marT="52725" marB="52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5-Year Total</a:t>
                      </a:r>
                      <a:endParaRPr/>
                    </a:p>
                  </a:txBody>
                  <a:tcPr marL="105475" marR="105475" marT="52725" marB="52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$500,000</a:t>
                      </a:r>
                      <a:endParaRPr/>
                    </a:p>
                  </a:txBody>
                  <a:tcPr marL="105475" marR="105475" marT="52725" marB="52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$430</a:t>
                      </a:r>
                      <a:endParaRPr/>
                    </a:p>
                  </a:txBody>
                  <a:tcPr marL="105475" marR="105475" marT="52725" marB="52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7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Attention</a:t>
                      </a:r>
                      <a:endParaRPr/>
                    </a:p>
                  </a:txBody>
                  <a:tcPr marL="105475" marR="105475" marT="52725" marB="52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Divided</a:t>
                      </a:r>
                      <a:endParaRPr/>
                    </a:p>
                  </a:txBody>
                  <a:tcPr marL="105475" marR="105475" marT="52725" marB="52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/>
                        <a:t>Undivided</a:t>
                      </a:r>
                      <a:endParaRPr/>
                    </a:p>
                  </a:txBody>
                  <a:tcPr marL="105475" marR="105475" marT="52725" marB="52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2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Our Solution</a:t>
            </a:r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Camera footage is analyzed locally by a computer vision action-recognition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Works in low light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Footage does not need to be manually viewed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Law Enforcement receive direct alerts to criminal activity in the area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Passive solution does not require victims to engage the system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/>
              <a:t>Proactive solution, quicker response time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3"/>
          <p:cNvSpPr/>
          <p:nvPr/>
        </p:nvSpPr>
        <p:spPr>
          <a:xfrm>
            <a:off x="0" y="-1"/>
            <a:ext cx="12188825" cy="6858001"/>
          </a:xfrm>
          <a:prstGeom prst="rect">
            <a:avLst/>
          </a:prstGeom>
          <a:gradFill>
            <a:gsLst>
              <a:gs pos="0">
                <a:srgbClr val="2CEAE0"/>
              </a:gs>
              <a:gs pos="50000">
                <a:srgbClr val="1FAAC6"/>
              </a:gs>
              <a:gs pos="100000">
                <a:srgbClr val="0A2161"/>
              </a:gs>
            </a:gsLst>
            <a:lin ang="2520000" scaled="0"/>
          </a:gradFill>
          <a:ln w="12700" cap="flat" cmpd="sng">
            <a:solidFill>
              <a:srgbClr val="2995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2" name="Google Shape;232;p2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317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3"/>
          <p:cNvSpPr/>
          <p:nvPr/>
        </p:nvSpPr>
        <p:spPr>
          <a:xfrm>
            <a:off x="6096000" y="0"/>
            <a:ext cx="6096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" name="Google Shape;234;p23"/>
          <p:cNvSpPr/>
          <p:nvPr/>
        </p:nvSpPr>
        <p:spPr>
          <a:xfrm>
            <a:off x="2" y="609600"/>
            <a:ext cx="6412862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Approach</a:t>
            </a:r>
            <a:endParaRPr/>
          </a:p>
        </p:txBody>
      </p:sp>
      <p:pic>
        <p:nvPicPr>
          <p:cNvPr id="236" name="Google Shape;23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" y="1970241"/>
            <a:ext cx="6409944" cy="25839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3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5104843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Hardware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Camera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GPU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Cloud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Databases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Serverless Computing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Mobile App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 sz="2000"/>
              <a:t>Computer Vision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Action recognition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n-US"/>
              <a:t>Thresholding/postprocessing</a:t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76200" dist="63500" dir="5040000" algn="t" rotWithShape="0">
              <a:srgbClr val="000000">
                <a:alpha val="40784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9" name="Google Shape;23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43933" y="1550538"/>
            <a:ext cx="4178419" cy="375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Hardware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>
            <a:off x="0" y="-1"/>
            <a:ext cx="12188825" cy="6858001"/>
          </a:xfrm>
          <a:prstGeom prst="rect">
            <a:avLst/>
          </a:prstGeom>
          <a:gradFill>
            <a:gsLst>
              <a:gs pos="0">
                <a:srgbClr val="2CEAE0"/>
              </a:gs>
              <a:gs pos="50000">
                <a:srgbClr val="1FAAC6"/>
              </a:gs>
              <a:gs pos="100000">
                <a:srgbClr val="0A2161"/>
              </a:gs>
            </a:gsLst>
            <a:lin ang="2520000" scaled="0"/>
          </a:gradFill>
          <a:ln w="12700" cap="flat" cmpd="sng">
            <a:solidFill>
              <a:srgbClr val="2995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50" name="Google Shape;250;p25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317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5"/>
          <p:cNvSpPr/>
          <p:nvPr/>
        </p:nvSpPr>
        <p:spPr>
          <a:xfrm>
            <a:off x="7555992" y="0"/>
            <a:ext cx="463600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2" name="Google Shape;252;p25"/>
          <p:cNvSpPr/>
          <p:nvPr/>
        </p:nvSpPr>
        <p:spPr>
          <a:xfrm>
            <a:off x="2" y="609600"/>
            <a:ext cx="7876030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Compute Board</a:t>
            </a:r>
            <a:endParaRPr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" y="1970240"/>
            <a:ext cx="7967048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5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642321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NVIDIA Jetson TX2- $300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CPU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ARM Cortex-A57 (quad-core) @ 2 GHz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NVIDIA Denver2 (dual-core) @ 2 GHz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GPU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256-core Pascal  @ 1.3 GHz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Video capabilities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4Kp60, (3x) 4Kp30, (8x) 1080p30 Encoder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(2x) 4Kp60 Decoder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Network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802.11a/b/g/n/ac 2×2 867Mbps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Char char="•"/>
            </a:pPr>
            <a:r>
              <a:rPr lang="en-US" sz="1700"/>
              <a:t>Bluetooth 4.1</a:t>
            </a:r>
            <a:endParaRPr/>
          </a:p>
        </p:txBody>
      </p:sp>
      <p:pic>
        <p:nvPicPr>
          <p:cNvPr id="256" name="Google Shape;256;p25" descr="A close up of electron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87091" y="2278722"/>
            <a:ext cx="3358478" cy="2300556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EAE0"/>
            </a:gs>
            <a:gs pos="50000">
              <a:srgbClr val="1FAAC6"/>
            </a:gs>
            <a:gs pos="100000">
              <a:srgbClr val="0A2161"/>
            </a:gs>
          </a:gsLst>
          <a:lin ang="2520000" scaled="0"/>
        </a:gra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"/>
          <p:cNvSpPr/>
          <p:nvPr/>
        </p:nvSpPr>
        <p:spPr>
          <a:xfrm>
            <a:off x="0" y="-1"/>
            <a:ext cx="12188825" cy="6858001"/>
          </a:xfrm>
          <a:prstGeom prst="rect">
            <a:avLst/>
          </a:prstGeom>
          <a:gradFill>
            <a:gsLst>
              <a:gs pos="0">
                <a:srgbClr val="2CEAE0"/>
              </a:gs>
              <a:gs pos="50000">
                <a:srgbClr val="1FAAC6"/>
              </a:gs>
              <a:gs pos="100000">
                <a:srgbClr val="0A2161"/>
              </a:gs>
            </a:gsLst>
            <a:lin ang="2520000" scaled="0"/>
          </a:gradFill>
          <a:ln w="12700" cap="flat" cmpd="sng">
            <a:solidFill>
              <a:srgbClr val="2995A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62" name="Google Shape;262;p2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-317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6"/>
          <p:cNvSpPr/>
          <p:nvPr/>
        </p:nvSpPr>
        <p:spPr>
          <a:xfrm>
            <a:off x="7555992" y="0"/>
            <a:ext cx="4636008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2" y="609600"/>
            <a:ext cx="7876030" cy="136819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Low-Light Camera</a:t>
            </a:r>
            <a:endParaRPr/>
          </a:p>
        </p:txBody>
      </p:sp>
      <p:pic>
        <p:nvPicPr>
          <p:cNvPr id="266" name="Google Shape;266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" y="1970240"/>
            <a:ext cx="7967048" cy="321164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>
            <a:spLocks noGrp="1"/>
          </p:cNvSpPr>
          <p:nvPr>
            <p:ph type="body" idx="1"/>
          </p:nvPr>
        </p:nvSpPr>
        <p:spPr>
          <a:xfrm>
            <a:off x="680321" y="2336873"/>
            <a:ext cx="6423211" cy="3599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900"/>
              <a:t>ELP Sony IMX322- $70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900"/>
              <a:t>Sensor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900"/>
              <a:t>1/2.9’’ Sony IMX322 CMOS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900"/>
              <a:t>Manual and auto image acquisition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900"/>
              <a:t>Framerate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900"/>
              <a:t>1920x1080 @ 30fps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900"/>
              <a:t>1280x720 @ 60fps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900"/>
              <a:t>Low-light capabilities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900"/>
              <a:t>42dB SNR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900"/>
              <a:t>86dB Dynamic Range</a:t>
            </a:r>
            <a:endParaRPr/>
          </a:p>
          <a:p>
            <a:pPr marL="11430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900"/>
              <a:buChar char="•"/>
            </a:pPr>
            <a:r>
              <a:rPr lang="en-US" sz="1900"/>
              <a:t>0.01 lux</a:t>
            </a:r>
            <a:endParaRPr/>
          </a:p>
        </p:txBody>
      </p:sp>
      <p:pic>
        <p:nvPicPr>
          <p:cNvPr id="268" name="Google Shape;268;p26" descr="A close up of electronics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t="14880"/>
          <a:stretch/>
        </p:blipFill>
        <p:spPr>
          <a:xfrm>
            <a:off x="8187091" y="2523744"/>
            <a:ext cx="3358478" cy="2194071"/>
          </a:xfrm>
          <a:prstGeom prst="rect">
            <a:avLst/>
          </a:prstGeom>
          <a:noFill/>
          <a:ln>
            <a:noFill/>
          </a:ln>
          <a:effectLst>
            <a:outerShdw blurRad="76200" dist="63500" dir="5040000" algn="tl" rotWithShape="0">
              <a:srgbClr val="000000">
                <a:alpha val="40784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7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rebuchet MS"/>
              <a:buNone/>
            </a:pPr>
            <a:r>
              <a:rPr lang="en-US"/>
              <a:t>Lux</a:t>
            </a:r>
            <a:endParaRPr/>
          </a:p>
        </p:txBody>
      </p:sp>
      <p:pic>
        <p:nvPicPr>
          <p:cNvPr id="274" name="Google Shape;27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8909" y="2976862"/>
            <a:ext cx="10294182" cy="257354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/>
          <p:nvPr/>
        </p:nvSpPr>
        <p:spPr>
          <a:xfrm>
            <a:off x="2731008" y="2794499"/>
            <a:ext cx="731520" cy="2938272"/>
          </a:xfrm>
          <a:prstGeom prst="rect">
            <a:avLst/>
          </a:prstGeom>
          <a:noFill/>
          <a:ln w="762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>
            <a:spLocks noGrp="1"/>
          </p:cNvSpPr>
          <p:nvPr>
            <p:ph type="title"/>
          </p:nvPr>
        </p:nvSpPr>
        <p:spPr>
          <a:xfrm>
            <a:off x="680321" y="753228"/>
            <a:ext cx="9613800" cy="10809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Camera Performance</a:t>
            </a:r>
            <a:endParaRPr/>
          </a:p>
        </p:txBody>
      </p:sp>
      <p:sp>
        <p:nvSpPr>
          <p:cNvPr id="282" name="Google Shape;282;p28"/>
          <p:cNvSpPr txBox="1"/>
          <p:nvPr/>
        </p:nvSpPr>
        <p:spPr>
          <a:xfrm>
            <a:off x="136025" y="2094550"/>
            <a:ext cx="58170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Low Light Camera</a:t>
            </a:r>
            <a:endParaRPr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3" name="Google Shape;28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75" y="2606775"/>
            <a:ext cx="5948875" cy="40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8"/>
          <p:cNvSpPr txBox="1"/>
          <p:nvPr/>
        </p:nvSpPr>
        <p:spPr>
          <a:xfrm>
            <a:off x="6254875" y="2094550"/>
            <a:ext cx="57126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Non-Low Light Camera</a:t>
            </a:r>
            <a:endParaRPr sz="2400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0275" y="2606775"/>
            <a:ext cx="5817000" cy="4014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rgbClr val="000000"/>
      </a:dk1>
      <a:lt1>
        <a:srgbClr val="FFFFFF"/>
      </a:lt1>
      <a:dk2>
        <a:srgbClr val="1F8094"/>
      </a:dk2>
      <a:lt2>
        <a:srgbClr val="E7E6E6"/>
      </a:lt2>
      <a:accent1>
        <a:srgbClr val="39CDE7"/>
      </a:accent1>
      <a:accent2>
        <a:srgbClr val="60DE72"/>
      </a:accent2>
      <a:accent3>
        <a:srgbClr val="DDCC64"/>
      </a:accent3>
      <a:accent4>
        <a:srgbClr val="F49D50"/>
      </a:accent4>
      <a:accent5>
        <a:srgbClr val="E44951"/>
      </a:accent5>
      <a:accent6>
        <a:srgbClr val="D666F9"/>
      </a:accent6>
      <a:hlink>
        <a:srgbClr val="4BF7ED"/>
      </a:hlink>
      <a:folHlink>
        <a:srgbClr val="95E9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817</Words>
  <Application>Microsoft Macintosh PowerPoint</Application>
  <PresentationFormat>Widescreen</PresentationFormat>
  <Paragraphs>164</Paragraphs>
  <Slides>25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Trebuchet MS</vt:lpstr>
      <vt:lpstr>Berlin</vt:lpstr>
      <vt:lpstr>LENS</vt:lpstr>
      <vt:lpstr>Problem</vt:lpstr>
      <vt:lpstr>Our Solution</vt:lpstr>
      <vt:lpstr>Approach</vt:lpstr>
      <vt:lpstr>Hardware</vt:lpstr>
      <vt:lpstr>Compute Board</vt:lpstr>
      <vt:lpstr>Low-Light Camera</vt:lpstr>
      <vt:lpstr>Lux</vt:lpstr>
      <vt:lpstr>Camera Performance</vt:lpstr>
      <vt:lpstr>Cloud Architecture</vt:lpstr>
      <vt:lpstr>Device to Cloud</vt:lpstr>
      <vt:lpstr>Amazon Web Services</vt:lpstr>
      <vt:lpstr>User Interface</vt:lpstr>
      <vt:lpstr>PowerPoint Presentation</vt:lpstr>
      <vt:lpstr>Computer Vision</vt:lpstr>
      <vt:lpstr>Data Collection </vt:lpstr>
      <vt:lpstr>Network Architecture</vt:lpstr>
      <vt:lpstr>Optical Flow</vt:lpstr>
      <vt:lpstr>Optical Flow</vt:lpstr>
      <vt:lpstr>Training</vt:lpstr>
      <vt:lpstr>Results</vt:lpstr>
      <vt:lpstr>Results</vt:lpstr>
      <vt:lpstr>PowerPoint Presentation</vt:lpstr>
      <vt:lpstr>PowerPoint Presentation</vt:lpstr>
      <vt:lpstr>Cost Benefit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LENS</dc:title>
  <cp:lastModifiedBy>Henry Gridley</cp:lastModifiedBy>
  <cp:revision>3</cp:revision>
  <dcterms:modified xsi:type="dcterms:W3CDTF">2019-12-10T15:23:25Z</dcterms:modified>
</cp:coreProperties>
</file>